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Arimo" panose="020B0604020202020204" charset="0"/>
      <p:regular r:id="rId20"/>
    </p:embeddedFont>
    <p:embeddedFont>
      <p:font typeface="Poppins" panose="00000500000000000000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30" y="10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6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2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22"/>
          </a:xfrm>
          <a:custGeom>
            <a:avLst/>
            <a:gdLst/>
            <a:ahLst/>
            <a:cxnLst/>
            <a:rect l="l" t="t" r="r" b="b"/>
            <a:pathLst>
              <a:path w="18288000" h="10287022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90475" y="5739325"/>
            <a:ext cx="10592402" cy="2394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sz="8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IMBALANCED DATASETS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506839" y="0"/>
            <a:ext cx="7470403" cy="10287000"/>
            <a:chOff x="0" y="0"/>
            <a:chExt cx="996053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960495" cy="13716000"/>
            </a:xfrm>
            <a:custGeom>
              <a:avLst/>
              <a:gdLst/>
              <a:ahLst/>
              <a:cxnLst/>
              <a:rect l="l" t="t" r="r" b="b"/>
              <a:pathLst>
                <a:path w="9960495" h="13716000">
                  <a:moveTo>
                    <a:pt x="0" y="0"/>
                  </a:moveTo>
                  <a:lnTo>
                    <a:pt x="9960495" y="0"/>
                  </a:lnTo>
                  <a:lnTo>
                    <a:pt x="9960495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524000" y="1357462"/>
            <a:ext cx="9735164" cy="2278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RE-SAMPLING - OVERSAMPLING MINORITY CLASS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61218" y="2429977"/>
            <a:ext cx="5192859" cy="6429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Counting the minority class instances several times in order to create an artificial balance 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You should ALWAYS perform the oversampling technique after the train test split, or else you may incur serious overfitting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666875" y="3843337"/>
            <a:ext cx="8346507" cy="5622480"/>
          </a:xfrm>
          <a:custGeom>
            <a:avLst/>
            <a:gdLst/>
            <a:ahLst/>
            <a:cxnLst/>
            <a:rect l="l" t="t" r="r" b="b"/>
            <a:pathLst>
              <a:path w="8346507" h="5622480">
                <a:moveTo>
                  <a:pt x="0" y="0"/>
                </a:moveTo>
                <a:lnTo>
                  <a:pt x="8346507" y="0"/>
                </a:lnTo>
                <a:lnTo>
                  <a:pt x="8346507" y="5622481"/>
                </a:lnTo>
                <a:lnTo>
                  <a:pt x="0" y="56224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675" t="-12036" r="-21730" b="-96533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506839" y="0"/>
            <a:ext cx="7470403" cy="10287000"/>
            <a:chOff x="0" y="0"/>
            <a:chExt cx="996053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960495" cy="13716000"/>
            </a:xfrm>
            <a:custGeom>
              <a:avLst/>
              <a:gdLst/>
              <a:ahLst/>
              <a:cxnLst/>
              <a:rect l="l" t="t" r="r" b="b"/>
              <a:pathLst>
                <a:path w="9960495" h="13716000">
                  <a:moveTo>
                    <a:pt x="0" y="0"/>
                  </a:moveTo>
                  <a:lnTo>
                    <a:pt x="9960495" y="0"/>
                  </a:lnTo>
                  <a:lnTo>
                    <a:pt x="9960495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524000" y="1357462"/>
            <a:ext cx="9735164" cy="2278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RE-SAMPLING - OVERSAMPLING MINORITY CLASS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11369" y="3814763"/>
            <a:ext cx="5192859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After doing this on our previous example we improved recall a lot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666875" y="3843337"/>
            <a:ext cx="8346507" cy="5622480"/>
          </a:xfrm>
          <a:custGeom>
            <a:avLst/>
            <a:gdLst/>
            <a:ahLst/>
            <a:cxnLst/>
            <a:rect l="l" t="t" r="r" b="b"/>
            <a:pathLst>
              <a:path w="8346507" h="5622480">
                <a:moveTo>
                  <a:pt x="0" y="0"/>
                </a:moveTo>
                <a:lnTo>
                  <a:pt x="8346507" y="0"/>
                </a:lnTo>
                <a:lnTo>
                  <a:pt x="8346507" y="5622481"/>
                </a:lnTo>
                <a:lnTo>
                  <a:pt x="0" y="56224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675" t="-12036" r="-21730" b="-96533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506839" y="0"/>
            <a:ext cx="7470403" cy="10287000"/>
            <a:chOff x="0" y="0"/>
            <a:chExt cx="996053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960495" cy="13716000"/>
            </a:xfrm>
            <a:custGeom>
              <a:avLst/>
              <a:gdLst/>
              <a:ahLst/>
              <a:cxnLst/>
              <a:rect l="l" t="t" r="r" b="b"/>
              <a:pathLst>
                <a:path w="9960495" h="13716000">
                  <a:moveTo>
                    <a:pt x="0" y="0"/>
                  </a:moveTo>
                  <a:lnTo>
                    <a:pt x="9960495" y="0"/>
                  </a:lnTo>
                  <a:lnTo>
                    <a:pt x="9960495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524000" y="1357462"/>
            <a:ext cx="9735164" cy="2278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RE-SAMPLING - UNDERSAMPLING MAJORITY CLASS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11369" y="3814763"/>
            <a:ext cx="5192859" cy="322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On the other hand, you can perform undersampling of the majority class by simply removing instanced of the majority thus creating again an artificial balance</a:t>
            </a:r>
          </a:p>
        </p:txBody>
      </p:sp>
      <p:sp>
        <p:nvSpPr>
          <p:cNvPr id="7" name="Freeform 7"/>
          <p:cNvSpPr/>
          <p:nvPr/>
        </p:nvSpPr>
        <p:spPr>
          <a:xfrm>
            <a:off x="1524000" y="4045294"/>
            <a:ext cx="8757714" cy="5331372"/>
          </a:xfrm>
          <a:custGeom>
            <a:avLst/>
            <a:gdLst/>
            <a:ahLst/>
            <a:cxnLst/>
            <a:rect l="l" t="t" r="r" b="b"/>
            <a:pathLst>
              <a:path w="8757714" h="5331372">
                <a:moveTo>
                  <a:pt x="0" y="0"/>
                </a:moveTo>
                <a:lnTo>
                  <a:pt x="8757714" y="0"/>
                </a:lnTo>
                <a:lnTo>
                  <a:pt x="8757714" y="5331372"/>
                </a:lnTo>
                <a:lnTo>
                  <a:pt x="0" y="53313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675" t="-129466" r="-21730" b="-1328"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24000" y="3014767"/>
            <a:ext cx="15735300" cy="231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SMOTE - </a:t>
            </a:r>
            <a:r>
              <a:rPr lang="en-US" sz="3000" dirty="0" err="1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Sythetic</a:t>
            </a: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minority oversampling technique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Performs oversampling but by generating nearest </a:t>
            </a:r>
            <a:r>
              <a:rPr lang="en-US" sz="3000" dirty="0" err="1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neighbours</a:t>
            </a: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of the minority class </a:t>
            </a:r>
            <a:r>
              <a:rPr lang="en-US" sz="3000" dirty="0">
                <a:solidFill>
                  <a:srgbClr val="00B0F0"/>
                </a:solidFill>
                <a:latin typeface="Poppins"/>
                <a:ea typeface="Poppins"/>
                <a:cs typeface="Poppins"/>
                <a:sym typeface="Poppins"/>
              </a:rPr>
              <a:t>without</a:t>
            </a: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000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copying them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524000" y="1104900"/>
            <a:ext cx="15735300" cy="1554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RE-SAMPLING - SYNTHETIC SAMPLE GENERATION</a:t>
            </a:r>
          </a:p>
        </p:txBody>
      </p:sp>
      <p:sp>
        <p:nvSpPr>
          <p:cNvPr id="5" name="Freeform 5"/>
          <p:cNvSpPr/>
          <p:nvPr/>
        </p:nvSpPr>
        <p:spPr>
          <a:xfrm>
            <a:off x="2703505" y="5480094"/>
            <a:ext cx="13376289" cy="4100361"/>
          </a:xfrm>
          <a:custGeom>
            <a:avLst/>
            <a:gdLst/>
            <a:ahLst/>
            <a:cxnLst/>
            <a:rect l="l" t="t" r="r" b="b"/>
            <a:pathLst>
              <a:path w="13376289" h="4100361">
                <a:moveTo>
                  <a:pt x="0" y="0"/>
                </a:moveTo>
                <a:lnTo>
                  <a:pt x="13376290" y="0"/>
                </a:lnTo>
                <a:lnTo>
                  <a:pt x="13376290" y="4100361"/>
                </a:lnTo>
                <a:lnTo>
                  <a:pt x="0" y="41003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506839" y="0"/>
            <a:ext cx="7470403" cy="10287000"/>
            <a:chOff x="0" y="0"/>
            <a:chExt cx="996053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960495" cy="13716000"/>
            </a:xfrm>
            <a:custGeom>
              <a:avLst/>
              <a:gdLst/>
              <a:ahLst/>
              <a:cxnLst/>
              <a:rect l="l" t="t" r="r" b="b"/>
              <a:pathLst>
                <a:path w="9960495" h="13716000">
                  <a:moveTo>
                    <a:pt x="0" y="0"/>
                  </a:moveTo>
                  <a:lnTo>
                    <a:pt x="9960495" y="0"/>
                  </a:lnTo>
                  <a:lnTo>
                    <a:pt x="9960495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524000" y="1357462"/>
            <a:ext cx="9735164" cy="1517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CLUSTERING THE ABUNDANT CLASS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11369" y="3814763"/>
            <a:ext cx="5192859" cy="414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Similar to undersampling but instead of taking a random subset, you create clusters of the majority class and use the cluster centers as the "samples" do be inserted in the final dataset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524000" y="4045294"/>
            <a:ext cx="8757714" cy="5331372"/>
          </a:xfrm>
          <a:custGeom>
            <a:avLst/>
            <a:gdLst/>
            <a:ahLst/>
            <a:cxnLst/>
            <a:rect l="l" t="t" r="r" b="b"/>
            <a:pathLst>
              <a:path w="8757714" h="5331372">
                <a:moveTo>
                  <a:pt x="0" y="0"/>
                </a:moveTo>
                <a:lnTo>
                  <a:pt x="8757714" y="0"/>
                </a:lnTo>
                <a:lnTo>
                  <a:pt x="8757714" y="5331372"/>
                </a:lnTo>
                <a:lnTo>
                  <a:pt x="0" y="53313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675" t="-129466" r="-21730" b="-1328"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506964" y="0"/>
            <a:ext cx="6470278" cy="10287000"/>
            <a:chOff x="0" y="0"/>
            <a:chExt cx="862703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627001" cy="13716000"/>
            </a:xfrm>
            <a:custGeom>
              <a:avLst/>
              <a:gdLst/>
              <a:ahLst/>
              <a:cxnLst/>
              <a:rect l="l" t="t" r="r" b="b"/>
              <a:pathLst>
                <a:path w="8627001" h="13716000">
                  <a:moveTo>
                    <a:pt x="0" y="0"/>
                  </a:moveTo>
                  <a:lnTo>
                    <a:pt x="8627001" y="0"/>
                  </a:lnTo>
                  <a:lnTo>
                    <a:pt x="8627001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524000" y="1357462"/>
            <a:ext cx="9735164" cy="1554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ENSEMBLE METHODS - BAGGING AND PASTING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906682" y="3814763"/>
            <a:ext cx="5192859" cy="414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creating an ensemble of undersampled classifiers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or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k-fold, but always make sure the minority class is all included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405284" y="3652837"/>
            <a:ext cx="11101680" cy="5414963"/>
          </a:xfrm>
          <a:custGeom>
            <a:avLst/>
            <a:gdLst/>
            <a:ahLst/>
            <a:cxnLst/>
            <a:rect l="l" t="t" r="r" b="b"/>
            <a:pathLst>
              <a:path w="11101680" h="5414963">
                <a:moveTo>
                  <a:pt x="0" y="0"/>
                </a:moveTo>
                <a:lnTo>
                  <a:pt x="11101680" y="0"/>
                </a:lnTo>
                <a:lnTo>
                  <a:pt x="11101680" y="5414963"/>
                </a:lnTo>
                <a:lnTo>
                  <a:pt x="0" y="54149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506964" y="0"/>
            <a:ext cx="6470278" cy="10287000"/>
            <a:chOff x="0" y="0"/>
            <a:chExt cx="862703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627001" cy="13716000"/>
            </a:xfrm>
            <a:custGeom>
              <a:avLst/>
              <a:gdLst/>
              <a:ahLst/>
              <a:cxnLst/>
              <a:rect l="l" t="t" r="r" b="b"/>
              <a:pathLst>
                <a:path w="8627001" h="13716000">
                  <a:moveTo>
                    <a:pt x="0" y="0"/>
                  </a:moveTo>
                  <a:lnTo>
                    <a:pt x="8627001" y="0"/>
                  </a:lnTo>
                  <a:lnTo>
                    <a:pt x="8627001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524000" y="1357462"/>
            <a:ext cx="9735164" cy="1554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MODEL MODIFICATION - COST FUNCTION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95141" y="3286125"/>
            <a:ext cx="5192859" cy="5972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cost function attributes a penalty to an incorrect submission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If we modify the cost function to attribute a much larger penalty to an incorrect prediction of the minority class this will "force" the algorithm to take more attention for those cases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524000" y="3314700"/>
            <a:ext cx="10165781" cy="5759649"/>
          </a:xfrm>
          <a:custGeom>
            <a:avLst/>
            <a:gdLst/>
            <a:ahLst/>
            <a:cxnLst/>
            <a:rect l="l" t="t" r="r" b="b"/>
            <a:pathLst>
              <a:path w="10165781" h="5759649">
                <a:moveTo>
                  <a:pt x="0" y="0"/>
                </a:moveTo>
                <a:lnTo>
                  <a:pt x="10165781" y="0"/>
                </a:lnTo>
                <a:lnTo>
                  <a:pt x="10165781" y="5759649"/>
                </a:lnTo>
                <a:lnTo>
                  <a:pt x="0" y="57596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909944" y="0"/>
            <a:ext cx="8377796" cy="10287002"/>
          </a:xfrm>
          <a:custGeom>
            <a:avLst/>
            <a:gdLst/>
            <a:ahLst/>
            <a:cxnLst/>
            <a:rect l="l" t="t" r="r" b="b"/>
            <a:pathLst>
              <a:path w="8377796" h="10287002">
                <a:moveTo>
                  <a:pt x="0" y="0"/>
                </a:moveTo>
                <a:lnTo>
                  <a:pt x="8377796" y="0"/>
                </a:lnTo>
                <a:lnTo>
                  <a:pt x="8377796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099" b="-1109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909944" y="0"/>
            <a:ext cx="12328989" cy="10287002"/>
          </a:xfrm>
          <a:custGeom>
            <a:avLst/>
            <a:gdLst/>
            <a:ahLst/>
            <a:cxnLst/>
            <a:rect l="l" t="t" r="r" b="b"/>
            <a:pathLst>
              <a:path w="12328989" h="10287002">
                <a:moveTo>
                  <a:pt x="0" y="0"/>
                </a:moveTo>
                <a:lnTo>
                  <a:pt x="12328989" y="0"/>
                </a:lnTo>
                <a:lnTo>
                  <a:pt x="12328989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500" r="-12500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909944" y="0"/>
            <a:ext cx="12352120" cy="10287000"/>
          </a:xfrm>
          <a:custGeom>
            <a:avLst/>
            <a:gdLst/>
            <a:ahLst/>
            <a:cxnLst/>
            <a:rect l="l" t="t" r="r" b="b"/>
            <a:pathLst>
              <a:path w="12352120" h="10287000">
                <a:moveTo>
                  <a:pt x="0" y="0"/>
                </a:moveTo>
                <a:lnTo>
                  <a:pt x="12352120" y="0"/>
                </a:lnTo>
                <a:lnTo>
                  <a:pt x="123521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2500" r="-12499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886813" y="0"/>
            <a:ext cx="8401187" cy="10287002"/>
          </a:xfrm>
          <a:custGeom>
            <a:avLst/>
            <a:gdLst/>
            <a:ahLst/>
            <a:cxnLst/>
            <a:rect l="l" t="t" r="r" b="b"/>
            <a:pathLst>
              <a:path w="8401187" h="10287002">
                <a:moveTo>
                  <a:pt x="0" y="0"/>
                </a:moveTo>
                <a:lnTo>
                  <a:pt x="8401187" y="0"/>
                </a:lnTo>
                <a:lnTo>
                  <a:pt x="8401187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3785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24000" y="1800995"/>
            <a:ext cx="7620000" cy="208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ANY QUESTIONS 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24000" y="2350114"/>
            <a:ext cx="15350249" cy="2771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Imbalanced data applies to supervised classification problems and deals with the fact one or more of the target classes are </a:t>
            </a: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extremely under represented in the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dataset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, compared to other classes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2018 in Britain 0.2% of credit card payments were fraudulent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WHAT IS IMBALANCED DATA?</a:t>
            </a:r>
          </a:p>
        </p:txBody>
      </p:sp>
      <p:sp>
        <p:nvSpPr>
          <p:cNvPr id="5" name="Freeform 5"/>
          <p:cNvSpPr/>
          <p:nvPr/>
        </p:nvSpPr>
        <p:spPr>
          <a:xfrm>
            <a:off x="2306826" y="5851944"/>
            <a:ext cx="13674348" cy="3860227"/>
          </a:xfrm>
          <a:custGeom>
            <a:avLst/>
            <a:gdLst/>
            <a:ahLst/>
            <a:cxnLst/>
            <a:rect l="l" t="t" r="r" b="b"/>
            <a:pathLst>
              <a:path w="13674348" h="3860227">
                <a:moveTo>
                  <a:pt x="0" y="0"/>
                </a:moveTo>
                <a:lnTo>
                  <a:pt x="13674348" y="0"/>
                </a:lnTo>
                <a:lnTo>
                  <a:pt x="13674348" y="3860227"/>
                </a:lnTo>
                <a:lnTo>
                  <a:pt x="0" y="38602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254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24000" y="2350114"/>
            <a:ext cx="15350249" cy="2771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Imbalanced data is a problem that mostly affects in a serious way the target variable we are trying to predict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Imbalance in a particular feature, on the other hand, is not necessarily a bad thing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BEFORE WE MOVE 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6412260"/>
            <a:ext cx="18288000" cy="5632034"/>
            <a:chOff x="0" y="0"/>
            <a:chExt cx="2833290" cy="87254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33290" cy="872549"/>
            </a:xfrm>
            <a:custGeom>
              <a:avLst/>
              <a:gdLst/>
              <a:ahLst/>
              <a:cxnLst/>
              <a:rect l="l" t="t" r="r" b="b"/>
              <a:pathLst>
                <a:path w="2833290" h="872549">
                  <a:moveTo>
                    <a:pt x="0" y="0"/>
                  </a:moveTo>
                  <a:lnTo>
                    <a:pt x="2833290" y="0"/>
                  </a:lnTo>
                  <a:lnTo>
                    <a:pt x="2833290" y="872549"/>
                  </a:lnTo>
                  <a:lnTo>
                    <a:pt x="0" y="872549"/>
                  </a:lnTo>
                  <a:close/>
                </a:path>
              </a:pathLst>
            </a:custGeom>
            <a:blipFill>
              <a:blip r:embed="rId4"/>
              <a:stretch>
                <a:fillRect t="-41562" b="-43524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24000" y="1347937"/>
            <a:ext cx="11168606" cy="1478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HOW CAN WE SOLVE THIS PROBLEM?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2240759" y="-4541595"/>
            <a:ext cx="11513262" cy="22766540"/>
            <a:chOff x="0" y="0"/>
            <a:chExt cx="6445103" cy="1274466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445103" cy="12744669"/>
            </a:xfrm>
            <a:custGeom>
              <a:avLst/>
              <a:gdLst/>
              <a:ahLst/>
              <a:cxnLst/>
              <a:rect l="l" t="t" r="r" b="b"/>
              <a:pathLst>
                <a:path w="6445103" h="12744669">
                  <a:moveTo>
                    <a:pt x="4833827" y="0"/>
                  </a:moveTo>
                  <a:lnTo>
                    <a:pt x="1611276" y="0"/>
                  </a:lnTo>
                  <a:lnTo>
                    <a:pt x="0" y="6372334"/>
                  </a:lnTo>
                  <a:lnTo>
                    <a:pt x="1611276" y="12744669"/>
                  </a:lnTo>
                  <a:lnTo>
                    <a:pt x="4833828" y="12744669"/>
                  </a:lnTo>
                  <a:lnTo>
                    <a:pt x="6445103" y="6372334"/>
                  </a:lnTo>
                  <a:close/>
                </a:path>
              </a:pathLst>
            </a:custGeom>
            <a:blipFill>
              <a:blip r:embed="rId4"/>
              <a:stretch>
                <a:fillRect l="-114008" r="-82789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524000" y="3014767"/>
            <a:ext cx="8045635" cy="553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Use the correct evaluation metrics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 err="1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ReSampling</a:t>
            </a: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the training set</a:t>
            </a: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Under-Sampling</a:t>
            </a: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Over-Sampling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Use K-Fold Cross-Validation</a:t>
            </a: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Cluster the abundant class / disperse the minority class</a:t>
            </a:r>
          </a:p>
          <a:p>
            <a:pPr marL="323851" lvl="1"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Design your own Cost Function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316214" y="0"/>
            <a:ext cx="8661028" cy="10287000"/>
            <a:chOff x="0" y="0"/>
            <a:chExt cx="1154803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547988" cy="13716000"/>
            </a:xfrm>
            <a:custGeom>
              <a:avLst/>
              <a:gdLst/>
              <a:ahLst/>
              <a:cxnLst/>
              <a:rect l="l" t="t" r="r" b="b"/>
              <a:pathLst>
                <a:path w="11547988" h="13716000">
                  <a:moveTo>
                    <a:pt x="0" y="0"/>
                  </a:moveTo>
                  <a:lnTo>
                    <a:pt x="11547988" y="0"/>
                  </a:lnTo>
                  <a:lnTo>
                    <a:pt x="11547988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033038" y="4100265"/>
            <a:ext cx="8110962" cy="5158035"/>
          </a:xfrm>
          <a:custGeom>
            <a:avLst/>
            <a:gdLst/>
            <a:ahLst/>
            <a:cxnLst/>
            <a:rect l="l" t="t" r="r" b="b"/>
            <a:pathLst>
              <a:path w="8110962" h="5158035">
                <a:moveTo>
                  <a:pt x="0" y="0"/>
                </a:moveTo>
                <a:lnTo>
                  <a:pt x="8110962" y="0"/>
                </a:lnTo>
                <a:lnTo>
                  <a:pt x="8110962" y="5158035"/>
                </a:lnTo>
                <a:lnTo>
                  <a:pt x="0" y="51580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259164" y="4802857"/>
            <a:ext cx="5887514" cy="4636418"/>
          </a:xfrm>
          <a:custGeom>
            <a:avLst/>
            <a:gdLst/>
            <a:ahLst/>
            <a:cxnLst/>
            <a:rect l="l" t="t" r="r" b="b"/>
            <a:pathLst>
              <a:path w="5887514" h="4636418">
                <a:moveTo>
                  <a:pt x="0" y="0"/>
                </a:moveTo>
                <a:lnTo>
                  <a:pt x="5887514" y="0"/>
                </a:lnTo>
                <a:lnTo>
                  <a:pt x="5887514" y="4636418"/>
                </a:lnTo>
                <a:lnTo>
                  <a:pt x="0" y="46364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24000" y="1357462"/>
            <a:ext cx="9735164" cy="1554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CONSIDER THE FOLLOWING PROBLEM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546674" y="9191625"/>
            <a:ext cx="1561207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4"/>
              </a:lnSpc>
            </a:pPr>
            <a:r>
              <a:rPr lang="en-US" sz="24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DIABETES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99262" y="9191625"/>
            <a:ext cx="2112318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4"/>
              </a:lnSpc>
            </a:pPr>
            <a:r>
              <a:rPr lang="en-US" sz="24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NO DIABETES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316214" y="0"/>
            <a:ext cx="8661028" cy="10287000"/>
            <a:chOff x="0" y="0"/>
            <a:chExt cx="11548038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547988" cy="13716000"/>
            </a:xfrm>
            <a:custGeom>
              <a:avLst/>
              <a:gdLst/>
              <a:ahLst/>
              <a:cxnLst/>
              <a:rect l="l" t="t" r="r" b="b"/>
              <a:pathLst>
                <a:path w="11547988" h="13716000">
                  <a:moveTo>
                    <a:pt x="0" y="0"/>
                  </a:moveTo>
                  <a:lnTo>
                    <a:pt x="11547988" y="0"/>
                  </a:lnTo>
                  <a:lnTo>
                    <a:pt x="11547988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0316214" y="0"/>
            <a:ext cx="7971786" cy="10287000"/>
          </a:xfrm>
          <a:custGeom>
            <a:avLst/>
            <a:gdLst/>
            <a:ahLst/>
            <a:cxnLst/>
            <a:rect l="l" t="t" r="r" b="b"/>
            <a:pathLst>
              <a:path w="7971786" h="10287000">
                <a:moveTo>
                  <a:pt x="0" y="0"/>
                </a:moveTo>
                <a:lnTo>
                  <a:pt x="7971786" y="0"/>
                </a:lnTo>
                <a:lnTo>
                  <a:pt x="7971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0712" r="-62972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906615" y="7615342"/>
            <a:ext cx="2057400" cy="2057400"/>
          </a:xfrm>
          <a:custGeom>
            <a:avLst/>
            <a:gdLst/>
            <a:ahLst/>
            <a:cxnLst/>
            <a:rect l="l" t="t" r="r" b="b"/>
            <a:pathLst>
              <a:path w="2057400" h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24000" y="1357462"/>
            <a:ext cx="9735164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EVALUATION METRICS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24000" y="3014767"/>
            <a:ext cx="8045635" cy="460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A Linear Regression yields an </a:t>
            </a: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accuracy of 0.80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What about precision? Recall? F1?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To not be deceived always make sure you test using the correct metric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5853990"/>
            <a:ext cx="18977243" cy="4433010"/>
            <a:chOff x="0" y="0"/>
            <a:chExt cx="25302990" cy="591068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302882" cy="5910680"/>
            </a:xfrm>
            <a:custGeom>
              <a:avLst/>
              <a:gdLst/>
              <a:ahLst/>
              <a:cxnLst/>
              <a:rect l="l" t="t" r="r" b="b"/>
              <a:pathLst>
                <a:path w="25302882" h="5910680">
                  <a:moveTo>
                    <a:pt x="0" y="0"/>
                  </a:moveTo>
                  <a:lnTo>
                    <a:pt x="25302882" y="0"/>
                  </a:lnTo>
                  <a:lnTo>
                    <a:pt x="25302882" y="5910680"/>
                  </a:lnTo>
                  <a:lnTo>
                    <a:pt x="0" y="591068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524000" y="6425395"/>
            <a:ext cx="2833328" cy="3418797"/>
          </a:xfrm>
          <a:custGeom>
            <a:avLst/>
            <a:gdLst/>
            <a:ahLst/>
            <a:cxnLst/>
            <a:rect l="l" t="t" r="r" b="b"/>
            <a:pathLst>
              <a:path w="2833328" h="3418797">
                <a:moveTo>
                  <a:pt x="0" y="0"/>
                </a:moveTo>
                <a:lnTo>
                  <a:pt x="2833328" y="0"/>
                </a:lnTo>
                <a:lnTo>
                  <a:pt x="2833328" y="3418797"/>
                </a:lnTo>
                <a:lnTo>
                  <a:pt x="0" y="3418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945417" y="6361096"/>
            <a:ext cx="4397167" cy="3418797"/>
          </a:xfrm>
          <a:custGeom>
            <a:avLst/>
            <a:gdLst/>
            <a:ahLst/>
            <a:cxnLst/>
            <a:rect l="l" t="t" r="r" b="b"/>
            <a:pathLst>
              <a:path w="4397167" h="3418797">
                <a:moveTo>
                  <a:pt x="0" y="0"/>
                </a:moveTo>
                <a:lnTo>
                  <a:pt x="4397166" y="0"/>
                </a:lnTo>
                <a:lnTo>
                  <a:pt x="4397166" y="3418797"/>
                </a:lnTo>
                <a:lnTo>
                  <a:pt x="0" y="341879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070042" y="6361096"/>
            <a:ext cx="3547830" cy="3543395"/>
          </a:xfrm>
          <a:custGeom>
            <a:avLst/>
            <a:gdLst/>
            <a:ahLst/>
            <a:cxnLst/>
            <a:rect l="l" t="t" r="r" b="b"/>
            <a:pathLst>
              <a:path w="3547830" h="3543395">
                <a:moveTo>
                  <a:pt x="0" y="0"/>
                </a:moveTo>
                <a:lnTo>
                  <a:pt x="3547829" y="0"/>
                </a:lnTo>
                <a:lnTo>
                  <a:pt x="3547829" y="3543395"/>
                </a:lnTo>
                <a:lnTo>
                  <a:pt x="0" y="354339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24000" y="1357462"/>
            <a:ext cx="9735164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MODEL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24000" y="3014767"/>
            <a:ext cx="15735300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Some models perform better than other when it comes to imbalanced data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Which algorithms do you think will perform poorly?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24000" y="3014767"/>
            <a:ext cx="15735300" cy="322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Some models perform better than other when it comes to imbalanced data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Which algorithms do you think will perform poorly?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Poorly -&gt; neighbour voting algorithms -&gt; KNN, Logistic Regression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0" y="5853990"/>
            <a:ext cx="18977243" cy="4433010"/>
            <a:chOff x="0" y="0"/>
            <a:chExt cx="25302990" cy="59106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302882" cy="5910680"/>
            </a:xfrm>
            <a:custGeom>
              <a:avLst/>
              <a:gdLst/>
              <a:ahLst/>
              <a:cxnLst/>
              <a:rect l="l" t="t" r="r" b="b"/>
              <a:pathLst>
                <a:path w="25302882" h="5910680">
                  <a:moveTo>
                    <a:pt x="0" y="0"/>
                  </a:moveTo>
                  <a:lnTo>
                    <a:pt x="25302882" y="0"/>
                  </a:lnTo>
                  <a:lnTo>
                    <a:pt x="25302882" y="5910680"/>
                  </a:lnTo>
                  <a:lnTo>
                    <a:pt x="0" y="5910680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524000" y="6425395"/>
            <a:ext cx="2833328" cy="3418797"/>
          </a:xfrm>
          <a:custGeom>
            <a:avLst/>
            <a:gdLst/>
            <a:ahLst/>
            <a:cxnLst/>
            <a:rect l="l" t="t" r="r" b="b"/>
            <a:pathLst>
              <a:path w="2833328" h="3418797">
                <a:moveTo>
                  <a:pt x="0" y="0"/>
                </a:moveTo>
                <a:lnTo>
                  <a:pt x="2833328" y="0"/>
                </a:lnTo>
                <a:lnTo>
                  <a:pt x="2833328" y="3418797"/>
                </a:lnTo>
                <a:lnTo>
                  <a:pt x="0" y="3418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829431" y="6243742"/>
            <a:ext cx="4629138" cy="3543395"/>
          </a:xfrm>
          <a:custGeom>
            <a:avLst/>
            <a:gdLst/>
            <a:ahLst/>
            <a:cxnLst/>
            <a:rect l="l" t="t" r="r" b="b"/>
            <a:pathLst>
              <a:path w="4629138" h="3543395">
                <a:moveTo>
                  <a:pt x="0" y="0"/>
                </a:moveTo>
                <a:lnTo>
                  <a:pt x="4629138" y="0"/>
                </a:lnTo>
                <a:lnTo>
                  <a:pt x="4629138" y="3543395"/>
                </a:lnTo>
                <a:lnTo>
                  <a:pt x="0" y="35433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532416" y="5958039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524000" y="1104900"/>
            <a:ext cx="9735164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MODEL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656792" y="7209893"/>
            <a:ext cx="4119282" cy="4096813"/>
          </a:xfrm>
          <a:custGeom>
            <a:avLst/>
            <a:gdLst/>
            <a:ahLst/>
            <a:cxnLst/>
            <a:rect l="l" t="t" r="r" b="b"/>
            <a:pathLst>
              <a:path w="4119282" h="4096813">
                <a:moveTo>
                  <a:pt x="0" y="0"/>
                </a:moveTo>
                <a:lnTo>
                  <a:pt x="4119282" y="0"/>
                </a:lnTo>
                <a:lnTo>
                  <a:pt x="4119282" y="4096814"/>
                </a:lnTo>
                <a:lnTo>
                  <a:pt x="0" y="40968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24000" y="3014767"/>
            <a:ext cx="15735300" cy="505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Some models perform better than other when it comes to imbalanced data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Which algorithms do you think will perform poorly?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Poorly -&gt; neighbour voting algorithms -&gt; KNN, Logistic Regression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Tree based models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are more greedy and therefore significantly improve the ability to deal with imbalanced classes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 we should try a Random Forest method (We will learn it very soon!)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524000" y="1104900"/>
            <a:ext cx="9735164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6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MODEL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548</Words>
  <Application>Microsoft Office PowerPoint</Application>
  <PresentationFormat>Custom</PresentationFormat>
  <Paragraphs>113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Poppins</vt:lpstr>
      <vt:lpstr>Arimo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TEMPLATE.pptx</dc:title>
  <cp:lastModifiedBy>majid nabian</cp:lastModifiedBy>
  <cp:revision>2</cp:revision>
  <dcterms:created xsi:type="dcterms:W3CDTF">2006-08-16T00:00:00Z</dcterms:created>
  <dcterms:modified xsi:type="dcterms:W3CDTF">2024-08-13T09:56:42Z</dcterms:modified>
  <dc:identifier>DAGNevjx4Nw</dc:identifier>
</cp:coreProperties>
</file>

<file path=docProps/thumbnail.jpeg>
</file>